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1" r:id="rId6"/>
    <p:sldId id="263" r:id="rId7"/>
    <p:sldId id="257" r:id="rId8"/>
    <p:sldId id="262" r:id="rId9"/>
    <p:sldId id="265" r:id="rId10"/>
    <p:sldId id="264" r:id="rId11"/>
    <p:sldId id="266" r:id="rId12"/>
    <p:sldId id="267" r:id="rId13"/>
    <p:sldId id="268" r:id="rId14"/>
    <p:sldId id="269" r:id="rId15"/>
    <p:sldId id="270" r:id="rId16"/>
    <p:sldId id="271" r:id="rId17"/>
  </p:sldIdLst>
  <p:sldSz cx="12192000" cy="6858000"/>
  <p:notesSz cx="6858000" cy="9144000"/>
  <p:custDataLst>
    <p:tags r:id="rId19"/>
  </p:custData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C0F22"/>
    <a:srgbClr val="C9BBB3"/>
    <a:srgbClr val="9DC469"/>
    <a:srgbClr val="9AD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9121A-B24C-4495-B117-FAB405AFCAEF}" type="datetimeFigureOut">
              <a:rPr lang="sl-SI" smtClean="0"/>
              <a:t>3.4.2020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1E058-8509-4441-8A58-7FFC1E298EA4}" type="slidenum">
              <a:rPr lang="sl-SI" smtClean="0"/>
              <a:t>‹#›</a:t>
            </a:fld>
            <a:endParaRPr lang="sl-SI"/>
          </a:p>
        </p:txBody>
      </p:sp>
    </p:spTree>
    <p:extLst>
      <p:ext uri="{BB962C8B-B14F-4D97-AF65-F5344CB8AC3E}">
        <p14:creationId xmlns:p14="http://schemas.microsoft.com/office/powerpoint/2010/main" val="204855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5A61E058-8509-4441-8A58-7FFC1E298EA4}" type="slidenum">
              <a:rPr lang="sl-SI" smtClean="0"/>
              <a:t>1</a:t>
            </a:fld>
            <a:endParaRPr lang="sl-SI"/>
          </a:p>
        </p:txBody>
      </p:sp>
    </p:spTree>
    <p:extLst>
      <p:ext uri="{BB962C8B-B14F-4D97-AF65-F5344CB8AC3E}">
        <p14:creationId xmlns:p14="http://schemas.microsoft.com/office/powerpoint/2010/main" val="80238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12226699-8DC8-4854-B72A-9A3E91DEDA41}" type="datetimeFigureOut">
              <a:rPr lang="sl-SI" smtClean="0"/>
              <a:t>3.4.2020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2790424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2226699-8DC8-4854-B72A-9A3E91DEDA41}" type="datetimeFigureOut">
              <a:rPr lang="sl-SI" smtClean="0"/>
              <a:t>3.4.2020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503418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2226699-8DC8-4854-B72A-9A3E91DEDA41}" type="datetimeFigureOut">
              <a:rPr lang="sl-SI" smtClean="0"/>
              <a:t>3.4.2020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397093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2226699-8DC8-4854-B72A-9A3E91DEDA41}" type="datetimeFigureOut">
              <a:rPr lang="sl-SI" smtClean="0"/>
              <a:t>3.4.2020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6920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12226699-8DC8-4854-B72A-9A3E91DEDA41}" type="datetimeFigureOut">
              <a:rPr lang="sl-SI" smtClean="0"/>
              <a:t>3.4.2020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421960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12226699-8DC8-4854-B72A-9A3E91DEDA41}" type="datetimeFigureOut">
              <a:rPr lang="sl-SI" smtClean="0"/>
              <a:t>3.4.2020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181748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12226699-8DC8-4854-B72A-9A3E91DEDA41}" type="datetimeFigureOut">
              <a:rPr lang="sl-SI" smtClean="0"/>
              <a:t>3.4.2020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172456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12226699-8DC8-4854-B72A-9A3E91DEDA41}" type="datetimeFigureOut">
              <a:rPr lang="sl-SI" smtClean="0"/>
              <a:t>3.4.2020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3814228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12226699-8DC8-4854-B72A-9A3E91DEDA41}" type="datetimeFigureOut">
              <a:rPr lang="sl-SI" smtClean="0"/>
              <a:t>3.4.2020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440587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2226699-8DC8-4854-B72A-9A3E91DEDA41}" type="datetimeFigureOut">
              <a:rPr lang="sl-SI" smtClean="0"/>
              <a:t>3.4.2020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48972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2226699-8DC8-4854-B72A-9A3E91DEDA41}" type="datetimeFigureOut">
              <a:rPr lang="sl-SI" smtClean="0"/>
              <a:t>3.4.2020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B61FCBE-B795-4BE5-BA8F-BD8A419AFEF4}" type="slidenum">
              <a:rPr lang="sl-SI" smtClean="0"/>
              <a:t>‹#›</a:t>
            </a:fld>
            <a:endParaRPr lang="sl-SI"/>
          </a:p>
        </p:txBody>
      </p:sp>
    </p:spTree>
    <p:extLst>
      <p:ext uri="{BB962C8B-B14F-4D97-AF65-F5344CB8AC3E}">
        <p14:creationId xmlns:p14="http://schemas.microsoft.com/office/powerpoint/2010/main" val="30544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26699-8DC8-4854-B72A-9A3E91DEDA41}" type="datetimeFigureOut">
              <a:rPr lang="sl-SI" smtClean="0"/>
              <a:t>3.4.2020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1FCBE-B795-4BE5-BA8F-BD8A419AFEF4}" type="slidenum">
              <a:rPr lang="sl-SI" smtClean="0"/>
              <a:t>‹#›</a:t>
            </a:fld>
            <a:endParaRPr lang="sl-SI"/>
          </a:p>
        </p:txBody>
      </p:sp>
    </p:spTree>
    <p:extLst>
      <p:ext uri="{BB962C8B-B14F-4D97-AF65-F5344CB8AC3E}">
        <p14:creationId xmlns:p14="http://schemas.microsoft.com/office/powerpoint/2010/main" val="189297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mr--jack.deviantart.com/gallery/452412/the-Frog-Prince" TargetMode="External"/><Relationship Id="rId2" Type="http://schemas.openxmlformats.org/officeDocument/2006/relationships/hyperlink" Target="http://pravljicezaotroke.blogspot.si/2011/01/zabji-kralj.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solidFill>
                  <a:schemeClr val="bg1">
                    <a:lumMod val="95000"/>
                  </a:schemeClr>
                </a:solidFill>
              </a:rPr>
              <a:t>J. </a:t>
            </a:r>
            <a:r>
              <a:rPr lang="sl-SI" dirty="0">
                <a:solidFill>
                  <a:schemeClr val="bg1">
                    <a:lumMod val="95000"/>
                  </a:schemeClr>
                </a:solidFill>
              </a:rPr>
              <a:t>i</a:t>
            </a:r>
            <a:r>
              <a:rPr lang="sl-SI" dirty="0" smtClean="0">
                <a:solidFill>
                  <a:schemeClr val="bg1">
                    <a:lumMod val="95000"/>
                  </a:schemeClr>
                </a:solidFill>
              </a:rPr>
              <a:t>n W. Grimm:</a:t>
            </a:r>
            <a:r>
              <a:rPr lang="sl-SI" dirty="0" smtClean="0"/>
              <a:t/>
            </a:r>
            <a:br>
              <a:rPr lang="sl-SI" dirty="0" smtClean="0"/>
            </a:br>
            <a:r>
              <a:rPr lang="sl-SI" sz="8800" b="1" dirty="0" smtClean="0">
                <a:solidFill>
                  <a:schemeClr val="bg1"/>
                </a:solidFill>
                <a:effectLst>
                  <a:outerShdw blurRad="38100" dist="38100" dir="2700000" algn="tl">
                    <a:srgbClr val="000000">
                      <a:alpha val="43137"/>
                    </a:srgbClr>
                  </a:outerShdw>
                </a:effectLst>
              </a:rPr>
              <a:t>ŽABJI KRALJ</a:t>
            </a:r>
            <a:endParaRPr lang="sl-SI" sz="8800" b="1" dirty="0">
              <a:solidFill>
                <a:schemeClr val="bg1"/>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1447800" y="4500110"/>
            <a:ext cx="9144000" cy="1655762"/>
          </a:xfrm>
        </p:spPr>
        <p:txBody>
          <a:bodyPr/>
          <a:lstStyle/>
          <a:p>
            <a:r>
              <a:rPr lang="sl-SI" dirty="0" smtClean="0">
                <a:solidFill>
                  <a:schemeClr val="bg1"/>
                </a:solidFill>
              </a:rPr>
              <a:t>Ilustracije: </a:t>
            </a:r>
            <a:r>
              <a:rPr lang="sl-SI" dirty="0">
                <a:solidFill>
                  <a:schemeClr val="bg1"/>
                </a:solidFill>
              </a:rPr>
              <a:t>Luke Mancini</a:t>
            </a:r>
          </a:p>
        </p:txBody>
      </p:sp>
      <p:sp>
        <p:nvSpPr>
          <p:cNvPr id="4" name="Označba mesta noge 3"/>
          <p:cNvSpPr>
            <a:spLocks noGrp="1"/>
          </p:cNvSpPr>
          <p:nvPr>
            <p:ph type="ftr" sz="quarter" idx="11"/>
          </p:nvPr>
        </p:nvSpPr>
        <p:spPr/>
        <p:txBody>
          <a:bodyPr/>
          <a:lstStyle/>
          <a:p>
            <a:r>
              <a:rPr lang="sl-SI" smtClean="0"/>
              <a:t>Klavdija Štrancar, 2016</a:t>
            </a:r>
            <a:endParaRPr lang="sl-SI"/>
          </a:p>
        </p:txBody>
      </p:sp>
      <p:pic>
        <p:nvPicPr>
          <p:cNvPr id="8" name="Slika 7"/>
          <p:cNvPicPr>
            <a:picLocks noChangeAspect="1"/>
          </p:cNvPicPr>
          <p:nvPr/>
        </p:nvPicPr>
        <p:blipFill>
          <a:blip r:embed="rId4"/>
          <a:stretch>
            <a:fillRect/>
          </a:stretch>
        </p:blipFill>
        <p:spPr>
          <a:xfrm>
            <a:off x="0" y="4322619"/>
            <a:ext cx="4500070" cy="2535382"/>
          </a:xfrm>
          <a:prstGeom prst="rect">
            <a:avLst/>
          </a:prstGeom>
        </p:spPr>
      </p:pic>
    </p:spTree>
    <p:extLst>
      <p:ext uri="{BB962C8B-B14F-4D97-AF65-F5344CB8AC3E}">
        <p14:creationId xmlns:p14="http://schemas.microsoft.com/office/powerpoint/2010/main" val="3428747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orig03.deviantart.net/8c99/f/2007/345/a/b/frog_prince_viii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6" y="1870364"/>
            <a:ext cx="12227856"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166255" y="351472"/>
            <a:ext cx="11845636" cy="1323439"/>
          </a:xfrm>
          <a:prstGeom prst="rect">
            <a:avLst/>
          </a:prstGeom>
        </p:spPr>
        <p:txBody>
          <a:bodyPr wrap="square">
            <a:spAutoFit/>
          </a:bodyPr>
          <a:lstStyle/>
          <a:p>
            <a:r>
              <a:rPr lang="sl-SI" sz="2000" dirty="0"/>
              <a:t>Princesa je morala ubogati. Spet je sedla za mizo in se poskusila delati, da ne vidi žabca.</a:t>
            </a:r>
            <a:br>
              <a:rPr lang="sl-SI" sz="2000" dirty="0"/>
            </a:br>
            <a:r>
              <a:rPr lang="sl-SI" sz="2000" dirty="0"/>
              <a:t>"Dvigni me k mizi," je ta še kar sitnaril. "Rad bi jedel s tvojega krožnika, kot sva dogovorjena."</a:t>
            </a:r>
            <a:br>
              <a:rPr lang="sl-SI" sz="2000" dirty="0"/>
            </a:br>
            <a:r>
              <a:rPr lang="sl-SI" sz="2000" dirty="0"/>
              <a:t>"Dogovor moraš spoštovati," jo je opomnil kralj.</a:t>
            </a:r>
            <a:br>
              <a:rPr lang="sl-SI" sz="2000" dirty="0"/>
            </a:br>
            <a:r>
              <a:rPr lang="sl-SI" sz="2000" dirty="0"/>
              <a:t>Princeska je z odporom dvignila žabca in mu ponudila jedi s svojega krožnika. Sama se hrane ni več pritaknila</a:t>
            </a:r>
            <a:r>
              <a:rPr lang="sl-SI" sz="2000" dirty="0" smtClean="0"/>
              <a:t>.</a:t>
            </a:r>
            <a:endParaRPr lang="sl-SI" sz="2000" dirty="0">
              <a:solidFill>
                <a:srgbClr val="AC0F22"/>
              </a:solidFill>
            </a:endParaRPr>
          </a:p>
        </p:txBody>
      </p:sp>
      <p:sp>
        <p:nvSpPr>
          <p:cNvPr id="3" name="Pravokotnik 2"/>
          <p:cNvSpPr/>
          <p:nvPr/>
        </p:nvSpPr>
        <p:spPr>
          <a:xfrm>
            <a:off x="6594764" y="1674911"/>
            <a:ext cx="5597236" cy="1200329"/>
          </a:xfrm>
          <a:prstGeom prst="rect">
            <a:avLst/>
          </a:prstGeom>
        </p:spPr>
        <p:txBody>
          <a:bodyPr wrap="square">
            <a:spAutoFit/>
          </a:bodyPr>
          <a:lstStyle/>
          <a:p>
            <a:r>
              <a:rPr lang="sl-SI" dirty="0"/>
              <a:t>"Joj, kako sem se napokal," se je kasneje žabec pogladil po trebuhu. "Zdaj se greva lahko igrat v tvojo sobo!"</a:t>
            </a:r>
            <a:br>
              <a:rPr lang="sl-SI" dirty="0"/>
            </a:br>
            <a:r>
              <a:rPr lang="sl-SI" dirty="0"/>
              <a:t>"Nikakor ne!" se je razjezila princesa, jo je oče le strogo pogledal in morala je popustiti.</a:t>
            </a:r>
            <a:endParaRPr lang="sl-SI" dirty="0">
              <a:solidFill>
                <a:srgbClr val="AC0F22"/>
              </a:solidFill>
            </a:endParaRPr>
          </a:p>
        </p:txBody>
      </p:sp>
    </p:spTree>
    <p:extLst>
      <p:ext uri="{BB962C8B-B14F-4D97-AF65-F5344CB8AC3E}">
        <p14:creationId xmlns:p14="http://schemas.microsoft.com/office/powerpoint/2010/main" val="510926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42" name="Picture 2" descr="http://orig08.deviantart.net/8bdb/f/2007/345/5/a/frog_prince_x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61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8049490" y="238450"/>
            <a:ext cx="3962399" cy="6370975"/>
          </a:xfrm>
          <a:prstGeom prst="rect">
            <a:avLst/>
          </a:prstGeom>
        </p:spPr>
        <p:txBody>
          <a:bodyPr wrap="square">
            <a:spAutoFit/>
          </a:bodyPr>
          <a:lstStyle/>
          <a:p>
            <a:r>
              <a:rPr lang="sl-SI" sz="2400" dirty="0">
                <a:solidFill>
                  <a:schemeClr val="bg1"/>
                </a:solidFill>
              </a:rPr>
              <a:t>Žabec se je igral v princeskini sobi, ona pa ga je le mrko gledala. Končno ga je začela premagovati utrujenost.</a:t>
            </a:r>
            <a:br>
              <a:rPr lang="sl-SI" sz="2400" dirty="0">
                <a:solidFill>
                  <a:schemeClr val="bg1"/>
                </a:solidFill>
              </a:rPr>
            </a:br>
            <a:r>
              <a:rPr lang="sl-SI" sz="2400" dirty="0">
                <a:solidFill>
                  <a:schemeClr val="bg1"/>
                </a:solidFill>
              </a:rPr>
              <a:t>"Položi me zdaj v svojo posteljo, da se naspim," je rekel</a:t>
            </a:r>
            <a:r>
              <a:rPr lang="sl-SI" sz="2400" dirty="0" smtClean="0">
                <a:solidFill>
                  <a:schemeClr val="bg1"/>
                </a:solidFill>
              </a:rPr>
              <a:t>. "</a:t>
            </a:r>
            <a:r>
              <a:rPr lang="sl-SI" sz="2400" dirty="0">
                <a:solidFill>
                  <a:schemeClr val="bg1"/>
                </a:solidFill>
              </a:rPr>
              <a:t>Pohiti, sicer bom povedal tvojemu očetu!"</a:t>
            </a:r>
            <a:br>
              <a:rPr lang="sl-SI" sz="2400" dirty="0">
                <a:solidFill>
                  <a:schemeClr val="bg1"/>
                </a:solidFill>
              </a:rPr>
            </a:br>
            <a:r>
              <a:rPr lang="sl-SI" sz="2400" dirty="0">
                <a:solidFill>
                  <a:schemeClr val="bg1"/>
                </a:solidFill>
              </a:rPr>
              <a:t>Princeso je streslo že ob misli na dotikanje hladnega žabjega telesa. Z </a:t>
            </a:r>
            <a:r>
              <a:rPr lang="sl-SI" sz="2400" dirty="0" smtClean="0">
                <a:solidFill>
                  <a:schemeClr val="bg1"/>
                </a:solidFill>
              </a:rPr>
              <a:t>dvemi </a:t>
            </a:r>
            <a:r>
              <a:rPr lang="sl-SI" sz="2400" dirty="0">
                <a:solidFill>
                  <a:schemeClr val="bg1"/>
                </a:solidFill>
              </a:rPr>
              <a:t>prsti je dvignila žabca, a ga nato, namesto da bi ga lepo položila med posteljnino, zalučala ob steno!</a:t>
            </a:r>
            <a:br>
              <a:rPr lang="sl-SI" sz="2400" dirty="0">
                <a:solidFill>
                  <a:schemeClr val="bg1"/>
                </a:solidFill>
              </a:rPr>
            </a:br>
            <a:r>
              <a:rPr lang="sl-SI" sz="2400" dirty="0">
                <a:solidFill>
                  <a:schemeClr val="bg1"/>
                </a:solidFill>
              </a:rPr>
              <a:t>"Me boš že pustil pri miru!" je zavpila.</a:t>
            </a:r>
            <a:endParaRPr lang="sl-SI" sz="2400" b="0" i="0" dirty="0">
              <a:solidFill>
                <a:schemeClr val="bg1"/>
              </a:solidFill>
              <a:effectLst/>
            </a:endParaRPr>
          </a:p>
        </p:txBody>
      </p:sp>
    </p:spTree>
    <p:extLst>
      <p:ext uri="{BB962C8B-B14F-4D97-AF65-F5344CB8AC3E}">
        <p14:creationId xmlns:p14="http://schemas.microsoft.com/office/powerpoint/2010/main" val="168038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00.deviantart.net/8a2f/f/2007/345/f/8/frog_prince_xi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290" y="0"/>
            <a:ext cx="58037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526472" y="1997839"/>
            <a:ext cx="6096000" cy="1384995"/>
          </a:xfrm>
          <a:prstGeom prst="rect">
            <a:avLst/>
          </a:prstGeom>
        </p:spPr>
        <p:txBody>
          <a:bodyPr>
            <a:spAutoFit/>
          </a:bodyPr>
          <a:lstStyle/>
          <a:p>
            <a:r>
              <a:rPr lang="sl-SI" sz="2800" dirty="0"/>
              <a:t>Toda v naslednjem hipu je ostrmela. Namesto žabca je na posteljo priletel prelep princ. </a:t>
            </a:r>
            <a:endParaRPr lang="sl-SI" sz="2800" dirty="0">
              <a:solidFill>
                <a:srgbClr val="000000"/>
              </a:solidFill>
            </a:endParaRPr>
          </a:p>
        </p:txBody>
      </p:sp>
    </p:spTree>
    <p:extLst>
      <p:ext uri="{BB962C8B-B14F-4D97-AF65-F5344CB8AC3E}">
        <p14:creationId xmlns:p14="http://schemas.microsoft.com/office/powerpoint/2010/main" val="2091239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4593335" y="0"/>
            <a:ext cx="7598665" cy="6858000"/>
          </a:xfrm>
          <a:prstGeom prst="rect">
            <a:avLst/>
          </a:prstGeom>
          <a:solidFill>
            <a:srgbClr val="000000"/>
          </a:solidFill>
        </p:spPr>
      </p:pic>
      <p:sp>
        <p:nvSpPr>
          <p:cNvPr id="3" name="Pravokotnik 2"/>
          <p:cNvSpPr/>
          <p:nvPr/>
        </p:nvSpPr>
        <p:spPr>
          <a:xfrm>
            <a:off x="180109" y="1845394"/>
            <a:ext cx="5098473" cy="1569660"/>
          </a:xfrm>
          <a:prstGeom prst="rect">
            <a:avLst/>
          </a:prstGeom>
        </p:spPr>
        <p:txBody>
          <a:bodyPr wrap="square">
            <a:spAutoFit/>
          </a:bodyPr>
          <a:lstStyle/>
          <a:p>
            <a:r>
              <a:rPr lang="sl-SI" sz="2400" dirty="0">
                <a:solidFill>
                  <a:schemeClr val="bg1"/>
                </a:solidFill>
              </a:rPr>
              <a:t>Takoj sta si bila všeč in po daljšem pogovoru sta skupaj zapustila njeno sobo, da bi kralju sporočila novico: poročila se bosta.</a:t>
            </a:r>
          </a:p>
        </p:txBody>
      </p:sp>
    </p:spTree>
    <p:extLst>
      <p:ext uri="{BB962C8B-B14F-4D97-AF65-F5344CB8AC3E}">
        <p14:creationId xmlns:p14="http://schemas.microsoft.com/office/powerpoint/2010/main" val="2238257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DC469"/>
        </a:solidFill>
        <a:effectLst/>
      </p:bgPr>
    </p:bg>
    <p:spTree>
      <p:nvGrpSpPr>
        <p:cNvPr id="1" name=""/>
        <p:cNvGrpSpPr/>
        <p:nvPr/>
      </p:nvGrpSpPr>
      <p:grpSpPr>
        <a:xfrm>
          <a:off x="0" y="0"/>
          <a:ext cx="0" cy="0"/>
          <a:chOff x="0" y="0"/>
          <a:chExt cx="0" cy="0"/>
        </a:xfrm>
      </p:grpSpPr>
      <p:pic>
        <p:nvPicPr>
          <p:cNvPr id="13314" name="Picture 2" descr="http://orig00.deviantart.net/cabf/f/2007/345/3/a/frog_prince_xiii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5810" cy="4653643"/>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540327" y="4653643"/>
            <a:ext cx="10806545" cy="1938992"/>
          </a:xfrm>
          <a:prstGeom prst="rect">
            <a:avLst/>
          </a:prstGeom>
        </p:spPr>
        <p:txBody>
          <a:bodyPr wrap="square">
            <a:spAutoFit/>
          </a:bodyPr>
          <a:lstStyle/>
          <a:p>
            <a:r>
              <a:rPr lang="sl-SI" sz="2400" dirty="0"/>
              <a:t>Princesa je premagala čarovnijo, ki je kraljeviča spremenila v žabca in za poroko ni bilo ovir. Kmalu so pripravili vse za svatbo in ponju je pripeljala kočija z osmimi vpreženimi konji, okrašena s perjem in zlatom. V kočijo ju je pospremil kraljevičev zvesti služabnik, ki si je od same žalosti ob gospodarjevi začaranosti dal okrog prsi oviti tri železne obroče, sicer bi mu razgnalo srce. Zato so ga vsi klicali Železni Henrik.</a:t>
            </a:r>
            <a:endParaRPr lang="sl-SI" sz="2400" dirty="0">
              <a:solidFill>
                <a:srgbClr val="000000"/>
              </a:solidFill>
            </a:endParaRPr>
          </a:p>
        </p:txBody>
      </p:sp>
    </p:spTree>
    <p:extLst>
      <p:ext uri="{BB962C8B-B14F-4D97-AF65-F5344CB8AC3E}">
        <p14:creationId xmlns:p14="http://schemas.microsoft.com/office/powerpoint/2010/main" val="2545079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5250733" y="0"/>
            <a:ext cx="6844285" cy="6858000"/>
          </a:xfrm>
          <a:prstGeom prst="rect">
            <a:avLst/>
          </a:prstGeom>
        </p:spPr>
      </p:pic>
      <p:sp>
        <p:nvSpPr>
          <p:cNvPr id="3" name="Pravokotnik 2"/>
          <p:cNvSpPr/>
          <p:nvPr/>
        </p:nvSpPr>
        <p:spPr>
          <a:xfrm>
            <a:off x="484909" y="1842655"/>
            <a:ext cx="4973642" cy="4480657"/>
          </a:xfrm>
          <a:prstGeom prst="rect">
            <a:avLst/>
          </a:prstGeom>
        </p:spPr>
        <p:txBody>
          <a:bodyPr wrap="square">
            <a:spAutoFit/>
          </a:bodyPr>
          <a:lstStyle/>
          <a:p>
            <a:r>
              <a:rPr lang="sl-SI" sz="2400" dirty="0">
                <a:solidFill>
                  <a:schemeClr val="bg1"/>
                </a:solidFill>
              </a:rPr>
              <a:t>Kmalu po začetku poti je močno počilo.</a:t>
            </a:r>
            <a:br>
              <a:rPr lang="sl-SI" sz="2400" dirty="0">
                <a:solidFill>
                  <a:schemeClr val="bg1"/>
                </a:solidFill>
              </a:rPr>
            </a:br>
            <a:r>
              <a:rPr lang="sl-SI" sz="2400" dirty="0">
                <a:solidFill>
                  <a:schemeClr val="bg1"/>
                </a:solidFill>
              </a:rPr>
              <a:t>"Se je pokvarila kočija?" je zaskrbelo kraljeviča.</a:t>
            </a:r>
            <a:br>
              <a:rPr lang="sl-SI" sz="2400" dirty="0">
                <a:solidFill>
                  <a:schemeClr val="bg1"/>
                </a:solidFill>
              </a:rPr>
            </a:br>
            <a:r>
              <a:rPr lang="sl-SI" sz="2400" dirty="0">
                <a:solidFill>
                  <a:schemeClr val="bg1"/>
                </a:solidFill>
              </a:rPr>
              <a:t>"Ne, le srce mi tako veselo poskakuje, da je odpadel eden mojih obročev," se je zasmejal Henrik.</a:t>
            </a:r>
            <a:br>
              <a:rPr lang="sl-SI" sz="2400" dirty="0">
                <a:solidFill>
                  <a:schemeClr val="bg1"/>
                </a:solidFill>
              </a:rPr>
            </a:br>
            <a:r>
              <a:rPr lang="sl-SI" sz="2400" dirty="0">
                <a:solidFill>
                  <a:schemeClr val="bg1"/>
                </a:solidFill>
              </a:rPr>
              <a:t>Po poti je še dvakrat glasno počilo in Henrik ostal brez obročev, srečen in </a:t>
            </a:r>
            <a:r>
              <a:rPr lang="sl-SI" sz="2400" dirty="0" smtClean="0">
                <a:solidFill>
                  <a:schemeClr val="bg1"/>
                </a:solidFill>
              </a:rPr>
              <a:t>zadovoljen </a:t>
            </a:r>
            <a:r>
              <a:rPr lang="sl-SI" sz="2400" dirty="0">
                <a:solidFill>
                  <a:schemeClr val="bg1"/>
                </a:solidFill>
              </a:rPr>
              <a:t>kot njegov gospodar, Žabji kralj in njegova mlada žena, princesa z zlato žogo.</a:t>
            </a:r>
          </a:p>
        </p:txBody>
      </p:sp>
    </p:spTree>
    <p:extLst>
      <p:ext uri="{BB962C8B-B14F-4D97-AF65-F5344CB8AC3E}">
        <p14:creationId xmlns:p14="http://schemas.microsoft.com/office/powerpoint/2010/main" val="355850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Pravokotnik 2"/>
          <p:cNvSpPr/>
          <p:nvPr/>
        </p:nvSpPr>
        <p:spPr>
          <a:xfrm>
            <a:off x="533893" y="3769427"/>
            <a:ext cx="11402291" cy="1938992"/>
          </a:xfrm>
          <a:prstGeom prst="rect">
            <a:avLst/>
          </a:prstGeom>
        </p:spPr>
        <p:txBody>
          <a:bodyPr wrap="square">
            <a:spAutoFit/>
          </a:bodyPr>
          <a:lstStyle/>
          <a:p>
            <a:r>
              <a:rPr lang="sl-SI" sz="2400" dirty="0">
                <a:solidFill>
                  <a:schemeClr val="bg1">
                    <a:lumMod val="95000"/>
                  </a:schemeClr>
                </a:solidFill>
              </a:rPr>
              <a:t>Vir: </a:t>
            </a:r>
            <a:endParaRPr lang="sl-SI" sz="2400" dirty="0" smtClean="0">
              <a:solidFill>
                <a:schemeClr val="bg1">
                  <a:lumMod val="95000"/>
                </a:schemeClr>
              </a:solidFill>
            </a:endParaRPr>
          </a:p>
          <a:p>
            <a:r>
              <a:rPr lang="sl-SI" sz="2400" dirty="0">
                <a:solidFill>
                  <a:schemeClr val="bg1">
                    <a:lumMod val="95000"/>
                  </a:schemeClr>
                </a:solidFill>
                <a:hlinkClick r:id="rId2"/>
              </a:rPr>
              <a:t>http://pravljicezaotroke.blogspot.si/2011/01/zabji-kralj.html</a:t>
            </a:r>
            <a:endParaRPr lang="sl-SI" sz="2400" dirty="0">
              <a:solidFill>
                <a:schemeClr val="bg1">
                  <a:lumMod val="95000"/>
                </a:schemeClr>
              </a:solidFill>
            </a:endParaRPr>
          </a:p>
          <a:p>
            <a:endParaRPr lang="sl-SI" sz="2400" dirty="0" smtClean="0">
              <a:solidFill>
                <a:schemeClr val="bg1">
                  <a:lumMod val="95000"/>
                </a:schemeClr>
              </a:solidFill>
            </a:endParaRPr>
          </a:p>
          <a:p>
            <a:r>
              <a:rPr lang="sl-SI" sz="2400" dirty="0" smtClean="0">
                <a:solidFill>
                  <a:schemeClr val="bg1">
                    <a:lumMod val="95000"/>
                  </a:schemeClr>
                </a:solidFill>
                <a:hlinkClick r:id="rId3"/>
              </a:rPr>
              <a:t>http</a:t>
            </a:r>
            <a:r>
              <a:rPr lang="sl-SI" sz="2400" dirty="0">
                <a:solidFill>
                  <a:schemeClr val="bg1">
                    <a:lumMod val="95000"/>
                  </a:schemeClr>
                </a:solidFill>
                <a:hlinkClick r:id="rId3"/>
              </a:rPr>
              <a:t>://mr--</a:t>
            </a:r>
            <a:r>
              <a:rPr lang="sl-SI" sz="2400" dirty="0" smtClean="0">
                <a:solidFill>
                  <a:schemeClr val="bg1">
                    <a:lumMod val="95000"/>
                  </a:schemeClr>
                </a:solidFill>
                <a:hlinkClick r:id="rId3"/>
              </a:rPr>
              <a:t>jack.deviantart.com/gallery/452412/the-Frog-Prince</a:t>
            </a:r>
            <a:endParaRPr lang="sl-SI" sz="2400" dirty="0" smtClean="0">
              <a:solidFill>
                <a:schemeClr val="bg1">
                  <a:lumMod val="95000"/>
                </a:schemeClr>
              </a:solidFill>
            </a:endParaRPr>
          </a:p>
          <a:p>
            <a:endParaRPr lang="sl-SI" sz="2400" dirty="0">
              <a:solidFill>
                <a:schemeClr val="bg1">
                  <a:lumMod val="95000"/>
                </a:schemeClr>
              </a:solidFill>
            </a:endParaRPr>
          </a:p>
        </p:txBody>
      </p:sp>
      <p:sp>
        <p:nvSpPr>
          <p:cNvPr id="4" name="Pravokotnik 3"/>
          <p:cNvSpPr/>
          <p:nvPr/>
        </p:nvSpPr>
        <p:spPr>
          <a:xfrm>
            <a:off x="533893" y="5385253"/>
            <a:ext cx="11222678" cy="646331"/>
          </a:xfrm>
          <a:prstGeom prst="rect">
            <a:avLst/>
          </a:prstGeom>
        </p:spPr>
        <p:txBody>
          <a:bodyPr wrap="square">
            <a:spAutoFit/>
          </a:bodyPr>
          <a:lstStyle/>
          <a:p>
            <a:r>
              <a:rPr lang="sl-SI" dirty="0">
                <a:solidFill>
                  <a:schemeClr val="bg1"/>
                </a:solidFill>
              </a:rPr>
              <a:t>Vse slike iz projekcije so prosto dosegljive na spletu. </a:t>
            </a:r>
            <a:r>
              <a:rPr lang="sl-SI" dirty="0" smtClean="0">
                <a:solidFill>
                  <a:schemeClr val="bg1"/>
                </a:solidFill>
              </a:rPr>
              <a:t>Avtorica projekcije </a:t>
            </a:r>
            <a:r>
              <a:rPr lang="sl-SI" dirty="0">
                <a:solidFill>
                  <a:schemeClr val="bg1"/>
                </a:solidFill>
              </a:rPr>
              <a:t>si ne lasti nikakršnih avtorskih pravic do njih. </a:t>
            </a:r>
          </a:p>
          <a:p>
            <a:r>
              <a:rPr lang="sl-SI" dirty="0">
                <a:solidFill>
                  <a:schemeClr val="bg1"/>
                </a:solidFill>
              </a:rPr>
              <a:t>Projekcija je namenjena izključno v izobraževalne namene.</a:t>
            </a:r>
          </a:p>
        </p:txBody>
      </p:sp>
    </p:spTree>
    <p:extLst>
      <p:ext uri="{BB962C8B-B14F-4D97-AF65-F5344CB8AC3E}">
        <p14:creationId xmlns:p14="http://schemas.microsoft.com/office/powerpoint/2010/main" val="2796984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2" name="Picture 4" descr="http://orig11.deviantart.net/c2d5/f/2007/345/9/5/frog_prince_i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8" y="0"/>
            <a:ext cx="9698182" cy="6880006"/>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318655" y="332509"/>
            <a:ext cx="5140036" cy="3046988"/>
          </a:xfrm>
          <a:prstGeom prst="rect">
            <a:avLst/>
          </a:prstGeom>
          <a:noFill/>
        </p:spPr>
        <p:txBody>
          <a:bodyPr wrap="square" rtlCol="0">
            <a:spAutoFit/>
          </a:bodyPr>
          <a:lstStyle/>
          <a:p>
            <a:r>
              <a:rPr lang="sl-SI" sz="2400" dirty="0">
                <a:solidFill>
                  <a:schemeClr val="bg1"/>
                </a:solidFill>
              </a:rPr>
              <a:t>Nekoč je živel kralj, ki je imel prelepo hčer. Princeska je imela navado, da se je hodila vsak dan k ribniku igrat s svojo najljubšo igračko, zlato žogo. Metala jo je v zrak in lovila, pa spet v zrak in ... dokler ni nekega dne žoge vrgla tako visoko, da je ni mogla ujeti in se ji je skotalila v ribnik!</a:t>
            </a:r>
          </a:p>
        </p:txBody>
      </p:sp>
    </p:spTree>
    <p:extLst>
      <p:ext uri="{BB962C8B-B14F-4D97-AF65-F5344CB8AC3E}">
        <p14:creationId xmlns:p14="http://schemas.microsoft.com/office/powerpoint/2010/main" val="1675038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074" name="Picture 2" descr="http://orig12.deviantart.net/9eb6/f/2007/345/c/5/frog_prince_ii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38" y="0"/>
            <a:ext cx="96671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193964" y="376719"/>
            <a:ext cx="6096000" cy="1569660"/>
          </a:xfrm>
          <a:prstGeom prst="rect">
            <a:avLst/>
          </a:prstGeom>
        </p:spPr>
        <p:txBody>
          <a:bodyPr>
            <a:spAutoFit/>
          </a:bodyPr>
          <a:lstStyle/>
          <a:p>
            <a:r>
              <a:rPr lang="sl-SI" sz="2400" dirty="0">
                <a:solidFill>
                  <a:schemeClr val="bg1"/>
                </a:solidFill>
              </a:rPr>
              <a:t>"Kakšna smola, kakšna smola," je jokala nad ribnikom in zaman pogledovala za žogo, ki se je potopila kdo ve kam. Voda je bila globoka in umazana, tako da za žogo ni bilo niti sledi.</a:t>
            </a:r>
          </a:p>
        </p:txBody>
      </p:sp>
    </p:spTree>
    <p:extLst>
      <p:ext uri="{BB962C8B-B14F-4D97-AF65-F5344CB8AC3E}">
        <p14:creationId xmlns:p14="http://schemas.microsoft.com/office/powerpoint/2010/main" val="236415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098" name="Picture 2" descr="http://orig04.deviantart.net/78a2/f/2007/345/f/e/frog_prince_iii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413" y="0"/>
            <a:ext cx="75651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235527" y="1804334"/>
            <a:ext cx="4626852" cy="2308324"/>
          </a:xfrm>
          <a:prstGeom prst="rect">
            <a:avLst/>
          </a:prstGeom>
        </p:spPr>
        <p:txBody>
          <a:bodyPr wrap="square">
            <a:spAutoFit/>
          </a:bodyPr>
          <a:lstStyle/>
          <a:p>
            <a:r>
              <a:rPr lang="sl-SI" sz="2400" dirty="0">
                <a:solidFill>
                  <a:schemeClr val="bg1"/>
                </a:solidFill>
              </a:rPr>
              <a:t>"Zakaj tako jočeš?" jo je presenetil žabec, ki je priplaval k obali.</a:t>
            </a:r>
            <a:br>
              <a:rPr lang="sl-SI" sz="2400" dirty="0">
                <a:solidFill>
                  <a:schemeClr val="bg1"/>
                </a:solidFill>
              </a:rPr>
            </a:br>
            <a:r>
              <a:rPr lang="sl-SI" sz="2400" dirty="0">
                <a:solidFill>
                  <a:schemeClr val="bg1"/>
                </a:solidFill>
              </a:rPr>
              <a:t>" Izgubila sem žogo," je zastokala </a:t>
            </a:r>
            <a:r>
              <a:rPr lang="sl-SI" sz="2400" dirty="0" smtClean="0">
                <a:solidFill>
                  <a:schemeClr val="bg1"/>
                </a:solidFill>
              </a:rPr>
              <a:t>princesa</a:t>
            </a:r>
            <a:r>
              <a:rPr lang="sl-SI" sz="2400" dirty="0">
                <a:solidFill>
                  <a:schemeClr val="bg1"/>
                </a:solidFill>
              </a:rPr>
              <a:t>. "Vse bi dala, da jo dobim nazaj. Moje najboljše oblekice, najlepše verižice ..."</a:t>
            </a:r>
          </a:p>
        </p:txBody>
      </p:sp>
    </p:spTree>
    <p:extLst>
      <p:ext uri="{BB962C8B-B14F-4D97-AF65-F5344CB8AC3E}">
        <p14:creationId xmlns:p14="http://schemas.microsoft.com/office/powerpoint/2010/main" val="159268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rig02.deviantart.net/51d0/f/2007/345/1/7/frog_prince_iv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811" y="2571077"/>
            <a:ext cx="7623189" cy="4286923"/>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196437" y="471493"/>
            <a:ext cx="7135091" cy="2308324"/>
          </a:xfrm>
          <a:prstGeom prst="rect">
            <a:avLst/>
          </a:prstGeom>
        </p:spPr>
        <p:txBody>
          <a:bodyPr wrap="square">
            <a:spAutoFit/>
          </a:bodyPr>
          <a:lstStyle/>
          <a:p>
            <a:r>
              <a:rPr lang="sl-SI" sz="2400" dirty="0"/>
              <a:t>"To me ne zanima," jo je prekinil žabec. "Vseeno se lahko potopim in jo poskusim poiskati. Boš v zahvalo moja prijateljica? Mi boš delala družbo? Me povabila k mizi, da bova jedla z istega krožnika? Bom smel v tvojo sobo, da se bova igrala s tvojimi igračkami? Bom smel spati v tvoji posteljici</a:t>
            </a:r>
            <a:r>
              <a:rPr lang="sl-SI" sz="2400" dirty="0" smtClean="0"/>
              <a:t>?</a:t>
            </a:r>
            <a:r>
              <a:rPr lang="sl-SI" sz="2400" dirty="0"/>
              <a:t> "</a:t>
            </a:r>
            <a:endParaRPr lang="sl-SI" sz="2400" dirty="0" smtClean="0"/>
          </a:p>
        </p:txBody>
      </p:sp>
    </p:spTree>
    <p:extLst>
      <p:ext uri="{BB962C8B-B14F-4D97-AF65-F5344CB8AC3E}">
        <p14:creationId xmlns:p14="http://schemas.microsoft.com/office/powerpoint/2010/main" val="336846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170" name="Picture 2" descr="http://orig13.deviantart.net/a8d4/f/2007/345/2/0/frog_prince_v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38" y="0"/>
            <a:ext cx="96671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110837" y="363187"/>
            <a:ext cx="4502727" cy="5262979"/>
          </a:xfrm>
          <a:prstGeom prst="rect">
            <a:avLst/>
          </a:prstGeom>
        </p:spPr>
        <p:txBody>
          <a:bodyPr wrap="square">
            <a:spAutoFit/>
          </a:bodyPr>
          <a:lstStyle/>
          <a:p>
            <a:r>
              <a:rPr lang="sl-SI" sz="2400" dirty="0">
                <a:solidFill>
                  <a:schemeClr val="bg1"/>
                </a:solidFill>
              </a:rPr>
              <a:t>"Vse, prav vse ti obljubim, če mi le prineseš mojo žogo," je kimala princesa, a si na tihem mislila, da si žabec malo preveč domišlja. Le kako bi bil grd, umazan žabec lahko v njeni družbi? Naj se vendar druži z žabami!</a:t>
            </a:r>
            <a:br>
              <a:rPr lang="sl-SI" sz="2400" dirty="0">
                <a:solidFill>
                  <a:schemeClr val="bg1"/>
                </a:solidFill>
              </a:rPr>
            </a:br>
            <a:r>
              <a:rPr lang="sl-SI" sz="2400" dirty="0">
                <a:solidFill>
                  <a:schemeClr val="bg1"/>
                </a:solidFill>
              </a:rPr>
              <a:t>Žabec se je potopil in čez čas spet priplaval na površje. Previdno je zlezel na obalo in iz ust izpustil zlato kroglo.</a:t>
            </a:r>
            <a:br>
              <a:rPr lang="sl-SI" sz="2400" dirty="0">
                <a:solidFill>
                  <a:schemeClr val="bg1"/>
                </a:solidFill>
              </a:rPr>
            </a:br>
            <a:r>
              <a:rPr lang="sl-SI" sz="2400" dirty="0">
                <a:solidFill>
                  <a:schemeClr val="bg1"/>
                </a:solidFill>
              </a:rPr>
              <a:t/>
            </a:r>
            <a:br>
              <a:rPr lang="sl-SI" sz="2400" dirty="0">
                <a:solidFill>
                  <a:schemeClr val="bg1"/>
                </a:solidFill>
              </a:rPr>
            </a:br>
            <a:r>
              <a:rPr lang="sl-SI" sz="2400" dirty="0">
                <a:solidFill>
                  <a:schemeClr val="bg1"/>
                </a:solidFill>
              </a:rPr>
              <a:t>Princesa jo je vesela pograbila in stekla proti domu. </a:t>
            </a:r>
            <a:endParaRPr lang="sl-SI" sz="2400" b="0" i="0" dirty="0">
              <a:solidFill>
                <a:schemeClr val="bg1"/>
              </a:solidFill>
              <a:effectLst/>
            </a:endParaRPr>
          </a:p>
        </p:txBody>
      </p:sp>
    </p:spTree>
    <p:extLst>
      <p:ext uri="{BB962C8B-B14F-4D97-AF65-F5344CB8AC3E}">
        <p14:creationId xmlns:p14="http://schemas.microsoft.com/office/powerpoint/2010/main" val="231651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0" y="-115391"/>
            <a:ext cx="12192000" cy="7088779"/>
          </a:xfrm>
          <a:prstGeom prst="rect">
            <a:avLst/>
          </a:prstGeom>
        </p:spPr>
      </p:pic>
      <p:sp>
        <p:nvSpPr>
          <p:cNvPr id="3" name="Pravokotnik 2"/>
          <p:cNvSpPr/>
          <p:nvPr/>
        </p:nvSpPr>
        <p:spPr>
          <a:xfrm>
            <a:off x="6761018" y="182663"/>
            <a:ext cx="5430982" cy="2923877"/>
          </a:xfrm>
          <a:prstGeom prst="rect">
            <a:avLst/>
          </a:prstGeom>
        </p:spPr>
        <p:txBody>
          <a:bodyPr wrap="square">
            <a:spAutoFit/>
          </a:bodyPr>
          <a:lstStyle/>
          <a:p>
            <a:r>
              <a:rPr lang="sl-SI" sz="2400" dirty="0">
                <a:solidFill>
                  <a:schemeClr val="bg1"/>
                </a:solidFill>
              </a:rPr>
              <a:t>Do večera je že pozabila na žabca, ki ji je pomagal in na obljube, ki mu jih je dala. Toda naslednji dan, ravno ko je sedla h kosilu, je potrkalo na vrata.</a:t>
            </a:r>
            <a:br>
              <a:rPr lang="sl-SI" sz="2400" dirty="0">
                <a:solidFill>
                  <a:schemeClr val="bg1"/>
                </a:solidFill>
              </a:rPr>
            </a:br>
            <a:r>
              <a:rPr lang="sl-SI" sz="2400" dirty="0">
                <a:solidFill>
                  <a:schemeClr val="bg1"/>
                </a:solidFill>
              </a:rPr>
              <a:t>Princeska kar ni mogla verjeti, ko je pred vhodom zagledala žabca.</a:t>
            </a:r>
            <a:r>
              <a:rPr lang="sl-SI" sz="2000" dirty="0">
                <a:solidFill>
                  <a:schemeClr val="bg1"/>
                </a:solidFill>
              </a:rPr>
              <a:t/>
            </a:r>
            <a:br>
              <a:rPr lang="sl-SI" sz="2000" dirty="0">
                <a:solidFill>
                  <a:schemeClr val="bg1"/>
                </a:solidFill>
              </a:rPr>
            </a:br>
            <a:r>
              <a:rPr lang="sl-SI" sz="2000" dirty="0">
                <a:solidFill>
                  <a:schemeClr val="bg1"/>
                </a:solidFill>
              </a:rPr>
              <a:t/>
            </a:r>
            <a:br>
              <a:rPr lang="sl-SI" sz="2000" dirty="0">
                <a:solidFill>
                  <a:schemeClr val="bg1"/>
                </a:solidFill>
              </a:rPr>
            </a:br>
            <a:endParaRPr lang="sl-SI" sz="2000" dirty="0">
              <a:solidFill>
                <a:schemeClr val="bg1"/>
              </a:solidFill>
            </a:endParaRPr>
          </a:p>
        </p:txBody>
      </p:sp>
    </p:spTree>
    <p:extLst>
      <p:ext uri="{BB962C8B-B14F-4D97-AF65-F5344CB8AC3E}">
        <p14:creationId xmlns:p14="http://schemas.microsoft.com/office/powerpoint/2010/main" val="3153016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orig06.deviantart.net/01e3/f/2007/345/4/b/frog_prince_vii_by_mr_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159" y="0"/>
            <a:ext cx="49568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512618" y="2136431"/>
            <a:ext cx="6096000" cy="2308324"/>
          </a:xfrm>
          <a:prstGeom prst="rect">
            <a:avLst/>
          </a:prstGeom>
        </p:spPr>
        <p:txBody>
          <a:bodyPr>
            <a:spAutoFit/>
          </a:bodyPr>
          <a:lstStyle/>
          <a:p>
            <a:r>
              <a:rPr lang="sl-SI" sz="2400" dirty="0"/>
              <a:t>"Me ne boš povabila k svoji mizi, da bom jedel s tvojega krožnika, kot si obljubila?"</a:t>
            </a:r>
            <a:br>
              <a:rPr lang="sl-SI" sz="2400" dirty="0"/>
            </a:br>
            <a:r>
              <a:rPr lang="sl-SI" sz="2400" dirty="0"/>
              <a:t>Zaloputnila je in se vrnila, kot bi se nič ne zgodilo.</a:t>
            </a:r>
            <a:br>
              <a:rPr lang="sl-SI" sz="2400" dirty="0"/>
            </a:br>
            <a:r>
              <a:rPr lang="sl-SI" sz="2400" dirty="0"/>
              <a:t>Toda žabec je še kar trkal in vpil, naj ga spustijo naprej.</a:t>
            </a:r>
          </a:p>
        </p:txBody>
      </p:sp>
    </p:spTree>
    <p:extLst>
      <p:ext uri="{BB962C8B-B14F-4D97-AF65-F5344CB8AC3E}">
        <p14:creationId xmlns:p14="http://schemas.microsoft.com/office/powerpoint/2010/main" val="413374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522219" y="0"/>
            <a:ext cx="9669781" cy="6858000"/>
          </a:xfrm>
          <a:prstGeom prst="rect">
            <a:avLst/>
          </a:prstGeom>
        </p:spPr>
      </p:pic>
      <p:sp>
        <p:nvSpPr>
          <p:cNvPr id="3" name="Pravokotnik 2"/>
          <p:cNvSpPr/>
          <p:nvPr/>
        </p:nvSpPr>
        <p:spPr>
          <a:xfrm>
            <a:off x="221673" y="432045"/>
            <a:ext cx="2897084" cy="3416320"/>
          </a:xfrm>
          <a:prstGeom prst="rect">
            <a:avLst/>
          </a:prstGeom>
        </p:spPr>
        <p:txBody>
          <a:bodyPr wrap="square">
            <a:spAutoFit/>
          </a:bodyPr>
          <a:lstStyle/>
          <a:p>
            <a:r>
              <a:rPr lang="sl-SI" sz="2400" dirty="0">
                <a:solidFill>
                  <a:schemeClr val="bg1"/>
                </a:solidFill>
              </a:rPr>
              <a:t>"Kdo razgraja pred vrati?" je vprašal kralj, njen oče.</a:t>
            </a:r>
            <a:br>
              <a:rPr lang="sl-SI" sz="2400" dirty="0">
                <a:solidFill>
                  <a:schemeClr val="bg1"/>
                </a:solidFill>
              </a:rPr>
            </a:br>
            <a:r>
              <a:rPr lang="sl-SI" sz="2400" dirty="0">
                <a:solidFill>
                  <a:schemeClr val="bg1"/>
                </a:solidFill>
              </a:rPr>
              <a:t>Princeska mu je nejevoljno povedala o izgubljeni žogi in obljubi, ki jo je dala žabcu.</a:t>
            </a:r>
            <a:br>
              <a:rPr lang="sl-SI" sz="2400" dirty="0">
                <a:solidFill>
                  <a:schemeClr val="bg1"/>
                </a:solidFill>
              </a:rPr>
            </a:br>
            <a:endParaRPr lang="sl-SI" sz="2400" dirty="0">
              <a:solidFill>
                <a:schemeClr val="bg1"/>
              </a:solidFill>
            </a:endParaRPr>
          </a:p>
        </p:txBody>
      </p:sp>
      <p:sp>
        <p:nvSpPr>
          <p:cNvPr id="4" name="Pravokotnik 3"/>
          <p:cNvSpPr/>
          <p:nvPr/>
        </p:nvSpPr>
        <p:spPr>
          <a:xfrm>
            <a:off x="7980218" y="5017763"/>
            <a:ext cx="3810001" cy="1200329"/>
          </a:xfrm>
          <a:prstGeom prst="rect">
            <a:avLst/>
          </a:prstGeom>
        </p:spPr>
        <p:txBody>
          <a:bodyPr wrap="square">
            <a:spAutoFit/>
          </a:bodyPr>
          <a:lstStyle/>
          <a:p>
            <a:r>
              <a:rPr lang="sl-SI" sz="2400" dirty="0">
                <a:solidFill>
                  <a:schemeClr val="bg1"/>
                </a:solidFill>
              </a:rPr>
              <a:t>"Če si dala besedo, jo moraš držati," je rekel kralj. "Spusti ga noter!"</a:t>
            </a:r>
          </a:p>
        </p:txBody>
      </p:sp>
    </p:spTree>
    <p:extLst>
      <p:ext uri="{BB962C8B-B14F-4D97-AF65-F5344CB8AC3E}">
        <p14:creationId xmlns:p14="http://schemas.microsoft.com/office/powerpoint/2010/main" val="3647755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Lst>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939</Words>
  <Application>Microsoft Office PowerPoint</Application>
  <PresentationFormat>Širokozaslonsko</PresentationFormat>
  <Paragraphs>26</Paragraphs>
  <Slides>16</Slides>
  <Notes>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16</vt:i4>
      </vt:variant>
    </vt:vector>
  </HeadingPairs>
  <TitlesOfParts>
    <vt:vector size="20" baseType="lpstr">
      <vt:lpstr>Arial</vt:lpstr>
      <vt:lpstr>Calibri</vt:lpstr>
      <vt:lpstr>Calibri Light</vt:lpstr>
      <vt:lpstr>Officeova tema</vt:lpstr>
      <vt:lpstr>J. in W. Grimm: ŽABJI KRALJ</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Klavdija</dc:creator>
  <cp:lastModifiedBy>Simona</cp:lastModifiedBy>
  <cp:revision>15</cp:revision>
  <dcterms:created xsi:type="dcterms:W3CDTF">2016-09-15T18:55:03Z</dcterms:created>
  <dcterms:modified xsi:type="dcterms:W3CDTF">2020-04-03T12:01:54Z</dcterms:modified>
</cp:coreProperties>
</file>